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9144000" cy="5143500" type="screen16x9"/>
  <p:notesSz cx="6858000" cy="9144000"/>
  <p:embeddedFontLst>
    <p:embeddedFont>
      <p:font typeface="Maven Pro" panose="020B0604020202020204" charset="0"/>
      <p:regular r:id="rId18"/>
      <p:bold r:id="rId19"/>
    </p:embeddedFont>
    <p:embeddedFont>
      <p:font typeface="Nunito" pitchFamily="2" charset="0"/>
      <p:regular r:id="rId20"/>
      <p:bold r:id="rId21"/>
      <p:italic r:id="rId22"/>
      <p:boldItalic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39ed83c55af_0_19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39ed83c55af_0_19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39ed83c55af_0_20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39ed83c55af_0_20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39ed83c55af_0_2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39ed83c55af_0_2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39ed83c55af_0_2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39ed83c55af_0_2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39ed83c55af_0_20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39ed83c55af_0_20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39ed83c55af_0_20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39ed83c55af_0_20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39ed83c55af_0_19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39ed83c55af_0_19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39ed83c55af_0_19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39ed83c55af_0_19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39ed83c55af_0_19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39ed83c55af_0_19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39ed83c55af_0_19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39ed83c55af_0_19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39ed83c55af_0_19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39ed83c55af_0_19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9ed83c55af_0_19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9ed83c55af_0_19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39ed83c55af_0_19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39ed83c55af_0_19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39ed83c55af_0_19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39ed83c55af_0_19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3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name="adj1" fmla="val 8244818"/>
                  <a:gd name="adj2" fmla="val 16246175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name="adj1" fmla="val 19376841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name="adj1" fmla="val 19376841"/>
                  <a:gd name="adj2" fmla="val 12313574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name="adj1" fmla="val 8801158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name="adj1" fmla="val 12554101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name="adj1" fmla="val 19376841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" name="Google Shape;46;p2"/>
          <p:cNvSpPr txBox="1">
            <a:spLocks noGrp="1"/>
          </p:cNvSpPr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2"/>
          <p:cNvSpPr txBox="1">
            <a:spLocks noGrp="1"/>
          </p:cNvSpPr>
          <p:nvPr>
            <p:ph type="subTitle" idx="1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2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3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68" name="Google Shape;268;p11"/>
          <p:cNvSpPr txBox="1">
            <a:spLocks noGrp="1"/>
          </p:cNvSpPr>
          <p:nvPr>
            <p:ph type="title" hasCustomPrompt="1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>
            <a:spLocks noGrp="1"/>
          </p:cNvSpPr>
          <p:nvPr>
            <p:ph type="body" idx="1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70" name="Google Shape;270;p11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5" name="Google Shape;275;p13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marL="914400" lvl="1" indent="-34290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2pPr>
            <a:lvl3pPr marL="1371600" lvl="2" indent="-34290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3pPr>
            <a:lvl4pPr marL="1828800" lvl="3" indent="-34290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marL="2286000" lvl="4" indent="-34290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marL="2743200" lvl="5" indent="-34290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marL="3200400" lvl="6" indent="-34290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marL="3657600" lvl="7" indent="-34290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marL="4114800" lvl="8" indent="-34290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76" name="Google Shape;276;p13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7" name="Google Shape;277;p13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8" name="Google Shape;278;p13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82" name="Google Shape;82;p3"/>
          <p:cNvSpPr txBox="1">
            <a:spLocks noGrp="1"/>
          </p:cNvSpPr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3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" name="Google Shape;88;p4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4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0" name="Google Shape;90;p4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5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5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7" name="Google Shape;97;p5"/>
          <p:cNvSpPr txBox="1">
            <a:spLocks noGrp="1"/>
          </p:cNvSpPr>
          <p:nvPr>
            <p:ph type="body" idx="2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5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6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6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9" name="Google Shape;109;p7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7"/>
          <p:cNvSpPr txBox="1">
            <a:spLocks noGrp="1"/>
          </p:cNvSpPr>
          <p:nvPr>
            <p:ph type="body" idx="1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1" name="Google Shape;111;p7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dk1"/>
        </a:solid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name="adj1" fmla="val 19376841"/>
                  <a:gd name="adj2" fmla="val 12313574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name="adj1" fmla="val 5699893"/>
                  <a:gd name="adj2" fmla="val 12313574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name="adj1" fmla="val 5699893"/>
                  <a:gd name="adj2" fmla="val 12313574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25" name="Google Shape;125;p8"/>
          <p:cNvSpPr txBox="1">
            <a:spLocks noGrp="1"/>
          </p:cNvSpPr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6" name="Google Shape;126;p8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" name="Google Shape;131;p9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9"/>
          <p:cNvSpPr txBox="1">
            <a:spLocks noGrp="1"/>
          </p:cNvSpPr>
          <p:nvPr>
            <p:ph type="subTitle" idx="1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33" name="Google Shape;133;p9"/>
          <p:cNvSpPr txBox="1">
            <a:spLocks noGrp="1"/>
          </p:cNvSpPr>
          <p:nvPr>
            <p:ph type="body" idx="2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34" name="Google Shape;134;p9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9" name="Google Shape;139;p10"/>
          <p:cNvSpPr txBox="1">
            <a:spLocks noGrp="1"/>
          </p:cNvSpPr>
          <p:nvPr>
            <p:ph type="body" idx="1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40" name="Google Shape;140;p10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omentum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4"/>
          <p:cNvSpPr txBox="1">
            <a:spLocks noGrp="1"/>
          </p:cNvSpPr>
          <p:nvPr>
            <p:ph type="ctrTitle"/>
          </p:nvPr>
        </p:nvSpPr>
        <p:spPr>
          <a:xfrm>
            <a:off x="824000" y="364799"/>
            <a:ext cx="4255500" cy="312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4400">
                <a:latin typeface="Calibri"/>
                <a:ea typeface="Calibri"/>
                <a:cs typeface="Calibri"/>
                <a:sym typeface="Calibri"/>
              </a:rPr>
              <a:t>Programación Avanzada II - Sistema de Gestión de Librería</a:t>
            </a:r>
            <a:endParaRPr/>
          </a:p>
        </p:txBody>
      </p:sp>
      <p:sp>
        <p:nvSpPr>
          <p:cNvPr id="284" name="Google Shape;284;p14"/>
          <p:cNvSpPr txBox="1">
            <a:spLocks noGrp="1"/>
          </p:cNvSpPr>
          <p:nvPr>
            <p:ph type="subTitle" idx="1"/>
          </p:nvPr>
        </p:nvSpPr>
        <p:spPr>
          <a:xfrm>
            <a:off x="824000" y="3486600"/>
            <a:ext cx="4255500" cy="69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Proyecto Final | API REST en .NET Core + Swagger + Microservicios</a:t>
            </a:r>
            <a:endParaRPr/>
          </a:p>
        </p:txBody>
      </p:sp>
      <p:pic>
        <p:nvPicPr>
          <p:cNvPr id="286" name="Google Shape;286;p14" descr="Crear la siguiente portada: Programación Avanzada II - Sistema de Gestión de Librería&#10;Proyecto Final | API REST en .NET Core + Swagger + Microservicios&#10;Alonso Leandro&#10;Aquino Jannett&#10;Castillo Emiliano&#10;Quijana Dafne&#10;Vázquez Tomás"/>
          <p:cNvPicPr preferRelativeResize="0"/>
          <p:nvPr/>
        </p:nvPicPr>
        <p:blipFill rotWithShape="1">
          <a:blip r:embed="rId3">
            <a:alphaModFix/>
          </a:blip>
          <a:srcRect l="24289" t="16322" r="24283" b="21403"/>
          <a:stretch/>
        </p:blipFill>
        <p:spPr>
          <a:xfrm>
            <a:off x="4999025" y="673112"/>
            <a:ext cx="3796600" cy="2505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23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Ventajas y Desafíos de los Microservicios</a:t>
            </a:r>
            <a:endParaRPr/>
          </a:p>
        </p:txBody>
      </p:sp>
      <p:pic>
        <p:nvPicPr>
          <p:cNvPr id="351" name="Google Shape;351;p23" descr="Ventajas: escalabilidad independiente, resiliencia, mantenimiento ágil.&#10;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9125" y="1369625"/>
            <a:ext cx="3295050" cy="329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23" descr="Desafíos: comunicación entre servicios, testing distribuido, seguridad.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44175" y="1369625"/>
            <a:ext cx="3295050" cy="3295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DECDB"/>
            </a:gs>
            <a:gs pos="100000">
              <a:srgbClr val="F0AA63"/>
            </a:gs>
          </a:gsLst>
          <a:lin ang="5400012" scaled="0"/>
        </a:gradFill>
        <a:effectLst/>
      </p:bgPr>
    </p:bg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24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Arquitectura del Proyecto</a:t>
            </a:r>
            <a:endParaRPr/>
          </a:p>
        </p:txBody>
      </p:sp>
      <p:pic>
        <p:nvPicPr>
          <p:cNvPr id="358" name="Google Shape;358;p24" descr="Arquitectura del Proyecto&#10;El proyecto se estructura en capas: Presentación, Negocio, Entidades y Datos.&#10;Utiliza Entity Framework Core como ORM y sigue el patrón de inyección de dependencias.&#10;"/>
          <p:cNvPicPr preferRelativeResize="0"/>
          <p:nvPr/>
        </p:nvPicPr>
        <p:blipFill rotWithShape="1">
          <a:blip r:embed="rId3">
            <a:alphaModFix/>
          </a:blip>
          <a:srcRect l="8483" t="13547"/>
          <a:stretch/>
        </p:blipFill>
        <p:spPr>
          <a:xfrm>
            <a:off x="5636500" y="1031912"/>
            <a:ext cx="3430500" cy="3240625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24"/>
          <p:cNvSpPr txBox="1">
            <a:spLocks noGrp="1"/>
          </p:cNvSpPr>
          <p:nvPr>
            <p:ph type="subTitle" idx="1"/>
          </p:nvPr>
        </p:nvSpPr>
        <p:spPr>
          <a:xfrm>
            <a:off x="1303800" y="2743195"/>
            <a:ext cx="3430500" cy="217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s" sz="1200"/>
              <a:t>El proyecto se estructura en capas: Presentación, Negocio, Entidades y Datos.</a:t>
            </a:r>
            <a:endParaRPr sz="1200"/>
          </a:p>
          <a:p>
            <a:pPr marL="457200" lvl="0" indent="-3048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s" sz="1200"/>
              <a:t>Utiliza Entity Framework Core como ORM y sigue el patrón de inyección de dependencias.</a:t>
            </a:r>
            <a:endParaRPr sz="1200"/>
          </a:p>
        </p:txBody>
      </p:sp>
      <p:pic>
        <p:nvPicPr>
          <p:cNvPr id="360" name="Google Shape;360;p24"/>
          <p:cNvPicPr preferRelativeResize="0"/>
          <p:nvPr/>
        </p:nvPicPr>
        <p:blipFill rotWithShape="1">
          <a:blip r:embed="rId4">
            <a:alphaModFix/>
          </a:blip>
          <a:srcRect l="5470" t="30968" r="47569" b="29636"/>
          <a:stretch/>
        </p:blipFill>
        <p:spPr>
          <a:xfrm>
            <a:off x="6038500" y="3768400"/>
            <a:ext cx="2426474" cy="114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D4E5F5"/>
            </a:gs>
            <a:gs pos="100000">
              <a:srgbClr val="70A4D5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25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Flujo de Datos</a:t>
            </a:r>
            <a:endParaRPr/>
          </a:p>
        </p:txBody>
      </p:sp>
      <p:sp>
        <p:nvSpPr>
          <p:cNvPr id="366" name="Google Shape;366;p25"/>
          <p:cNvSpPr txBox="1">
            <a:spLocks noGrp="1"/>
          </p:cNvSpPr>
          <p:nvPr>
            <p:ph type="body" idx="1"/>
          </p:nvPr>
        </p:nvSpPr>
        <p:spPr>
          <a:xfrm>
            <a:off x="1252900" y="1445975"/>
            <a:ext cx="7030500" cy="343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lvl="0" indent="-3111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El flujo sigue la secuencia:</a:t>
            </a:r>
            <a:endParaRPr/>
          </a:p>
          <a:p>
            <a:pPr marL="457200" lvl="0" indent="0" algn="l" rtl="0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457200" lvl="0" indent="-311150" algn="l" rtl="0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Los controladores gestionan solicitudes HTTP, los servicios aplican lógica de negocio y los repositorios acceden a los datos.</a:t>
            </a:r>
            <a:endParaRPr/>
          </a:p>
        </p:txBody>
      </p:sp>
      <p:pic>
        <p:nvPicPr>
          <p:cNvPr id="367" name="Google Shape;367;p25" descr="El flujo sigue la secuencia: Cliente → Controlador → Servicio → Repositorio → Base de Datos.&#10;"/>
          <p:cNvPicPr preferRelativeResize="0"/>
          <p:nvPr/>
        </p:nvPicPr>
        <p:blipFill rotWithShape="1">
          <a:blip r:embed="rId3">
            <a:alphaModFix/>
          </a:blip>
          <a:srcRect t="34714" b="31086"/>
          <a:stretch/>
        </p:blipFill>
        <p:spPr>
          <a:xfrm>
            <a:off x="2287200" y="1987300"/>
            <a:ext cx="4876800" cy="1667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26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Implementación Técnica</a:t>
            </a:r>
            <a:endParaRPr/>
          </a:p>
        </p:txBody>
      </p:sp>
      <p:sp>
        <p:nvSpPr>
          <p:cNvPr id="373" name="Google Shape;373;p26"/>
          <p:cNvSpPr txBox="1">
            <a:spLocks noGrp="1"/>
          </p:cNvSpPr>
          <p:nvPr>
            <p:ph type="body" idx="1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7500"/>
          </a:bodyPr>
          <a:lstStyle/>
          <a:p>
            <a:pPr marL="457200" lvl="0" indent="-292576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"/>
              <a:t>Uso de .NET Core 7 con controladores API.</a:t>
            </a:r>
            <a:endParaRPr/>
          </a:p>
          <a:p>
            <a:pPr marL="457200" lvl="0" indent="-292576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"/>
              <a:t>Swagger integrado con Swashbuckle.AspNetCore.</a:t>
            </a:r>
            <a:endParaRPr/>
          </a:p>
          <a:p>
            <a:pPr marL="457200" lvl="0" indent="-292576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"/>
              <a:t>Base de datos SQL Server mediante Entity Framework Core.</a:t>
            </a:r>
            <a:endParaRPr/>
          </a:p>
          <a:p>
            <a:pPr marL="457200" lvl="0" indent="-292576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"/>
              <a:t>Testing de endpoints desde la interfaz Swagger UI.</a:t>
            </a:r>
            <a:endParaRPr/>
          </a:p>
        </p:txBody>
      </p:sp>
      <p:pic>
        <p:nvPicPr>
          <p:cNvPr id="374" name="Google Shape;374;p26" descr="Implementación Técnica - Uso de .NET Core 7 con controladores API.&#10;Swagger integrado con Swashbuckle.AspNetCore.&#10;Base de datos SQL Server mediante Entity Framework Core.&#10;Testing de endpoints desde la inte&#10;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15800" y="540100"/>
            <a:ext cx="4223400" cy="422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9" name="Google Shape;379;p27" descr="Resultados y Aprendizajes&#10;Comprensión de la arquitectura REST y los principios de diseño.&#10;Aplicación práctica de Swagger para documentar y probar APIs.&#10;Diseño modular que facilita el mantenimiento y escalabilidad.&#10;Trabajo colaborativo y aplicación del patrón de capas.&#10;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47475" y="-2"/>
            <a:ext cx="943894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28"/>
          <p:cNvSpPr txBox="1">
            <a:spLocks noGrp="1"/>
          </p:cNvSpPr>
          <p:nvPr>
            <p:ph type="title"/>
          </p:nvPr>
        </p:nvSpPr>
        <p:spPr>
          <a:xfrm>
            <a:off x="1643100" y="577025"/>
            <a:ext cx="5857800" cy="112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Conclusiones</a:t>
            </a:r>
            <a:endParaRPr/>
          </a:p>
        </p:txBody>
      </p:sp>
      <p:sp>
        <p:nvSpPr>
          <p:cNvPr id="385" name="Google Shape;385;p28"/>
          <p:cNvSpPr txBox="1"/>
          <p:nvPr/>
        </p:nvSpPr>
        <p:spPr>
          <a:xfrm>
            <a:off x="1353600" y="1912950"/>
            <a:ext cx="6436800" cy="13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El proyecto demuestra la importancia de las API REST y los microservicios en el desarrollo moderno. La combinación de .NET Core, Swagger y arquitectura distribuida permite crear sistemas escalables, mantenibles y preparados para la nube.</a:t>
            </a:r>
            <a:endParaRPr sz="20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86" name="Google Shape;386;p28" descr="&#10;Conclusiones&#10;El proyecto demuestra la importancia de las API REST y los microservicios en el desarrollo moderno. La combinación de .NET Core, Swagger y arquitectura distribuida permite crear sistemas escalables, mantenibles y preparados para la nube.&#10;&#10;&#10;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42597" y="6775"/>
            <a:ext cx="943899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15"/>
          <p:cNvSpPr txBox="1">
            <a:spLocks noGrp="1"/>
          </p:cNvSpPr>
          <p:nvPr>
            <p:ph type="title"/>
          </p:nvPr>
        </p:nvSpPr>
        <p:spPr>
          <a:xfrm>
            <a:off x="1643100" y="577025"/>
            <a:ext cx="5857800" cy="112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Introducción</a:t>
            </a:r>
            <a:endParaRPr/>
          </a:p>
        </p:txBody>
      </p:sp>
      <p:sp>
        <p:nvSpPr>
          <p:cNvPr id="292" name="Google Shape;292;p15"/>
          <p:cNvSpPr txBox="1"/>
          <p:nvPr/>
        </p:nvSpPr>
        <p:spPr>
          <a:xfrm>
            <a:off x="1353600" y="1912950"/>
            <a:ext cx="6436800" cy="13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Este proyecto implementa una API RESTful desarrollada en .NET Core para gestionar una librería. Incluye documentación automática mediante Swagger y adopta principios de arquitectura de microservicios.</a:t>
            </a:r>
            <a:endParaRPr sz="20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293" name="Google Shape;293;p15" descr="Introducción&#10;Este proyecto implementa una API RESTful desarrollada en .NET Core para gestionar una librería. Incluye documentación automática mediante Swagger y adopta principios de arquitectura de microservicios.&#10;&#10;&#10;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47500" y="0"/>
            <a:ext cx="943899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16"/>
          <p:cNvSpPr txBox="1">
            <a:spLocks noGrp="1"/>
          </p:cNvSpPr>
          <p:nvPr>
            <p:ph type="title"/>
          </p:nvPr>
        </p:nvSpPr>
        <p:spPr>
          <a:xfrm>
            <a:off x="1643100" y="577025"/>
            <a:ext cx="5857800" cy="112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Objetivos del Trabajo 🎯</a:t>
            </a:r>
            <a:endParaRPr/>
          </a:p>
        </p:txBody>
      </p:sp>
      <p:sp>
        <p:nvSpPr>
          <p:cNvPr id="299" name="Google Shape;299;p16"/>
          <p:cNvSpPr txBox="1"/>
          <p:nvPr/>
        </p:nvSpPr>
        <p:spPr>
          <a:xfrm>
            <a:off x="2321350" y="1878525"/>
            <a:ext cx="4769400" cy="17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unito"/>
              <a:buChar char="●"/>
            </a:pPr>
            <a:r>
              <a:rPr lang="es" sz="2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Implementar una API REST utilizando .NET Core.</a:t>
            </a:r>
            <a:endParaRPr sz="20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457200" lvl="0" indent="-3556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unito"/>
              <a:buChar char="●"/>
            </a:pPr>
            <a:r>
              <a:rPr lang="es" sz="2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Diseñar y documentar la API con Swagger (OpenAPI).</a:t>
            </a:r>
            <a:endParaRPr sz="20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457200" lvl="0" indent="-3556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unito"/>
              <a:buChar char="●"/>
            </a:pPr>
            <a:r>
              <a:rPr lang="es" sz="2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Analizar el uso de microservicios en arquitecturas escalables.</a:t>
            </a:r>
            <a:endParaRPr sz="20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457200" lvl="0" indent="-3556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unito"/>
              <a:buChar char="●"/>
            </a:pPr>
            <a:r>
              <a:rPr lang="es" sz="2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Integrar las tecnologías en el contexto de transformación digital.</a:t>
            </a:r>
            <a:endParaRPr sz="20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00" name="Google Shape;300;p16" descr="objetivos del Trabajo 🎯&#10;Implementar una API REST utilizando .NET Core.&#10;Diseñar y documentar la API con Swagger (OpenAPI).&#10;Analizar el uso de microservicios en arquitecturas escalables.&#10;Integrar las tecnologías en el contexto de transformación digital.&#10;&#10;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6825" y="0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17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Contexto del Desarrollo 🔎</a:t>
            </a:r>
            <a:endParaRPr/>
          </a:p>
        </p:txBody>
      </p:sp>
      <p:sp>
        <p:nvSpPr>
          <p:cNvPr id="306" name="Google Shape;306;p17"/>
          <p:cNvSpPr txBox="1"/>
          <p:nvPr/>
        </p:nvSpPr>
        <p:spPr>
          <a:xfrm>
            <a:off x="960725" y="1759050"/>
            <a:ext cx="4228200" cy="230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📚El sistema permite gestionar libros y autores de una librería. </a:t>
            </a:r>
            <a:endParaRPr sz="18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📝 Aplica los principios de diseño RESTful, utiliza Entity Framework Core para el acceso a datos y Swagger para la documentación interactiva.</a:t>
            </a:r>
            <a:endParaRPr sz="18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07" name="Google Shape;307;p17" descr="Contexto del Desarrollo 🔎&#10;📚El sistema permite gestionar libros y autores de una librería. &#10;📝 Aplica los principios de diseño RESTful, utiliza Entity Framework Core para el acceso a datos y Swagger para la documentación interactiva.&#10;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8925" y="671025"/>
            <a:ext cx="3801450" cy="3801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18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Conceptos Fundamentales</a:t>
            </a:r>
            <a:endParaRPr/>
          </a:p>
        </p:txBody>
      </p:sp>
      <p:sp>
        <p:nvSpPr>
          <p:cNvPr id="313" name="Google Shape;313;p18"/>
          <p:cNvSpPr txBox="1">
            <a:spLocks noGrp="1"/>
          </p:cNvSpPr>
          <p:nvPr>
            <p:ph type="body" idx="2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1115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REST (Representational State Transfer) es un estilo arquitectónico para sistemas distribuidos.</a:t>
            </a:r>
            <a:endParaRPr/>
          </a:p>
          <a:p>
            <a:pPr marL="457200" lvl="0" indent="-3111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Utiliza HTTP como protocolo de comunicación entre cliente y servidor.</a:t>
            </a:r>
            <a:endParaRPr/>
          </a:p>
          <a:p>
            <a:pPr marL="457200" lvl="0" indent="-3111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Los recursos se manipulan mediante URIs y métodos HTTP estándar (GET, POST, PUT, DELETE).</a:t>
            </a:r>
            <a:endParaRPr/>
          </a:p>
        </p:txBody>
      </p:sp>
      <p:pic>
        <p:nvPicPr>
          <p:cNvPr id="314" name="Google Shape;314;p18" descr="API REST: Conceptos Fundamentales&#10;&#10;REST (Representational State Transfer) es un estilo arquitectónico para sistemas distribuidos.&#10;Utiliza HTTP como protocolo de comunicación entre cliente y servidor.&#10;Los recursos se manipulan mediante URIs y métodos HTTP estándar (GET, POST, PUT, DELETE).&#10;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4525" y="1691725"/>
            <a:ext cx="2929050" cy="2929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DECDB"/>
            </a:gs>
            <a:gs pos="100000">
              <a:srgbClr val="F0AA63"/>
            </a:gs>
          </a:gsLst>
          <a:lin ang="5400012" scaled="0"/>
        </a:gradFill>
        <a:effectLst/>
      </p:bgPr>
    </p:bg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19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Métodos HTTP y Diseño de URLs</a:t>
            </a:r>
            <a:endParaRPr/>
          </a:p>
        </p:txBody>
      </p:sp>
      <p:sp>
        <p:nvSpPr>
          <p:cNvPr id="320" name="Google Shape;320;p19"/>
          <p:cNvSpPr txBox="1">
            <a:spLocks noGrp="1"/>
          </p:cNvSpPr>
          <p:nvPr>
            <p:ph type="body" idx="1"/>
          </p:nvPr>
        </p:nvSpPr>
        <p:spPr>
          <a:xfrm>
            <a:off x="1303800" y="1760763"/>
            <a:ext cx="34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20000"/>
          </a:bodyPr>
          <a:lstStyle/>
          <a:p>
            <a:pPr marL="457200" lvl="0" indent="-3111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GET /api/books → Obtener libros</a:t>
            </a:r>
            <a:endParaRPr/>
          </a:p>
          <a:p>
            <a:pPr marL="457200" lvl="0" indent="-3111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POST /api/books → Crear libro</a:t>
            </a:r>
            <a:endParaRPr/>
          </a:p>
          <a:p>
            <a:pPr marL="457200" lvl="0" indent="-3111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PUT /api/books/{id} → Actualizar libro</a:t>
            </a:r>
            <a:endParaRPr/>
          </a:p>
          <a:p>
            <a:pPr marL="457200" lvl="0" indent="-3111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DELETE /api/books/{id} → Eliminar libro</a:t>
            </a:r>
            <a:endParaRPr/>
          </a:p>
          <a:p>
            <a:pPr marL="457200" lvl="0" indent="-3111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GET /api/authors/{id}/books → Libros por autor</a:t>
            </a:r>
            <a:endParaRPr/>
          </a:p>
        </p:txBody>
      </p:sp>
      <p:pic>
        <p:nvPicPr>
          <p:cNvPr id="321" name="Google Shape;321;p19" title="herramientas-para-administrar-y-gestionar-nuestra-coleccion-de-libros-electronicos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1175" y="1990049"/>
            <a:ext cx="3126524" cy="208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DBD4EB"/>
            </a:gs>
            <a:gs pos="100000">
              <a:srgbClr val="9080BB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6" name="Google Shape;326;p20"/>
          <p:cNvGrpSpPr/>
          <p:nvPr/>
        </p:nvGrpSpPr>
        <p:grpSpPr>
          <a:xfrm>
            <a:off x="1303800" y="1561300"/>
            <a:ext cx="3321100" cy="3110675"/>
            <a:chOff x="1474998" y="833748"/>
            <a:chExt cx="4014870" cy="3760488"/>
          </a:xfrm>
        </p:grpSpPr>
        <p:pic>
          <p:nvPicPr>
            <p:cNvPr id="327" name="Google Shape;327;p20" descr=".NET Core como Plataforma&#10;Framework multiplataforma, open source y de alto rendimiento.&#10;Ideal para arquitecturas basadas en microservicios.&#10;Ofrece soporte nativo para inyección de dependencias y contenedores.&#10;Integración con Azure, AWS y Docker.&#10;"/>
            <p:cNvPicPr preferRelativeResize="0"/>
            <p:nvPr/>
          </p:nvPicPr>
          <p:blipFill rotWithShape="1">
            <a:blip r:embed="rId3">
              <a:alphaModFix/>
            </a:blip>
            <a:srcRect l="9147" t="14366" r="8521" b="8520"/>
            <a:stretch/>
          </p:blipFill>
          <p:spPr>
            <a:xfrm>
              <a:off x="1474998" y="833748"/>
              <a:ext cx="4014870" cy="37604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8" name="Google Shape;328;p20" title="cq5dam.web.1280.1280.png"/>
            <p:cNvPicPr preferRelativeResize="0"/>
            <p:nvPr/>
          </p:nvPicPr>
          <p:blipFill rotWithShape="1">
            <a:blip r:embed="rId4">
              <a:alphaModFix/>
            </a:blip>
            <a:srcRect l="17495" t="17850" r="17850" b="17495"/>
            <a:stretch/>
          </p:blipFill>
          <p:spPr>
            <a:xfrm>
              <a:off x="2231337" y="1639325"/>
              <a:ext cx="2472126" cy="186484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29" name="Google Shape;329;p20"/>
          <p:cNvSpPr txBox="1">
            <a:spLocks noGrp="1"/>
          </p:cNvSpPr>
          <p:nvPr>
            <p:ph type="body" idx="2"/>
          </p:nvPr>
        </p:nvSpPr>
        <p:spPr>
          <a:xfrm>
            <a:off x="4903800" y="1597875"/>
            <a:ext cx="3825600" cy="31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s" sz="1400">
                <a:solidFill>
                  <a:srgbClr val="FFFFFF"/>
                </a:solidFill>
              </a:rPr>
              <a:t>Framework multiplataforma, open source y de alto rendimiento.</a:t>
            </a:r>
            <a:endParaRPr sz="1400">
              <a:solidFill>
                <a:srgbClr val="FFFFFF"/>
              </a:solidFill>
            </a:endParaRPr>
          </a:p>
          <a:p>
            <a:pPr marL="457200" lvl="0" indent="-317500" algn="l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s" sz="1400">
                <a:solidFill>
                  <a:srgbClr val="FFFFFF"/>
                </a:solidFill>
              </a:rPr>
              <a:t>Ideal para arquitecturas basadas en microservicios.</a:t>
            </a:r>
            <a:endParaRPr sz="1400">
              <a:solidFill>
                <a:srgbClr val="FFFFFF"/>
              </a:solidFill>
            </a:endParaRPr>
          </a:p>
          <a:p>
            <a:pPr marL="457200" lvl="0" indent="-317500" algn="l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s" sz="1400">
                <a:solidFill>
                  <a:srgbClr val="FFFFFF"/>
                </a:solidFill>
              </a:rPr>
              <a:t>Ofrece soporte nativo para inyección de dependencias y contenedores.</a:t>
            </a:r>
            <a:endParaRPr sz="1400">
              <a:solidFill>
                <a:srgbClr val="FFFFFF"/>
              </a:solidFill>
            </a:endParaRPr>
          </a:p>
          <a:p>
            <a:pPr marL="457200" lvl="0" indent="-317500" algn="l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s" sz="1400">
                <a:solidFill>
                  <a:srgbClr val="FFFFFF"/>
                </a:solidFill>
              </a:rPr>
              <a:t>Integración con Azure, AWS y Docker.</a:t>
            </a:r>
            <a:endParaRPr sz="1400">
              <a:solidFill>
                <a:srgbClr val="FFFFFF"/>
              </a:solidFill>
            </a:endParaRPr>
          </a:p>
        </p:txBody>
      </p:sp>
      <p:sp>
        <p:nvSpPr>
          <p:cNvPr id="330" name="Google Shape;330;p20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</a:rPr>
              <a:t>.NET Core como Plataforma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DCECD5"/>
            </a:gs>
            <a:gs pos="100000">
              <a:srgbClr val="92BC8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21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Swagger y OpenAPI</a:t>
            </a:r>
            <a:endParaRPr/>
          </a:p>
        </p:txBody>
      </p:sp>
      <p:sp>
        <p:nvSpPr>
          <p:cNvPr id="336" name="Google Shape;336;p21"/>
          <p:cNvSpPr txBox="1">
            <a:spLocks noGrp="1"/>
          </p:cNvSpPr>
          <p:nvPr>
            <p:ph type="body" idx="1"/>
          </p:nvPr>
        </p:nvSpPr>
        <p:spPr>
          <a:xfrm>
            <a:off x="1274525" y="1898500"/>
            <a:ext cx="4792200" cy="148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4325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50"/>
              <a:buChar char="●"/>
            </a:pPr>
            <a:r>
              <a:rPr lang="es" sz="1350"/>
              <a:t>Permite documentar y probar la API de forma automática.</a:t>
            </a:r>
            <a:endParaRPr sz="1350"/>
          </a:p>
          <a:p>
            <a:pPr marL="457200" lvl="0" indent="-314325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50"/>
              <a:buChar char="●"/>
            </a:pPr>
            <a:r>
              <a:rPr lang="es" sz="1350"/>
              <a:t>Facilita el desarrollo contract-first y la generación de SDKs.</a:t>
            </a:r>
            <a:endParaRPr sz="1350"/>
          </a:p>
          <a:p>
            <a:pPr marL="457200" lvl="0" indent="-314325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50"/>
              <a:buChar char="●"/>
            </a:pPr>
            <a:r>
              <a:rPr lang="es" sz="1350"/>
              <a:t>Herramientas: Swagger UI, Swagger Editor, Swagger Codegen.</a:t>
            </a:r>
            <a:endParaRPr sz="1350"/>
          </a:p>
        </p:txBody>
      </p:sp>
      <p:pic>
        <p:nvPicPr>
          <p:cNvPr id="337" name="Google Shape;337;p21" title="swagger-api-logo-green-circle-braces-icon-flat-design-1.png"/>
          <p:cNvPicPr preferRelativeResize="0"/>
          <p:nvPr/>
        </p:nvPicPr>
        <p:blipFill rotWithShape="1">
          <a:blip r:embed="rId3">
            <a:alphaModFix/>
          </a:blip>
          <a:srcRect l="15262" t="7725" r="15923" b="6245"/>
          <a:stretch/>
        </p:blipFill>
        <p:spPr>
          <a:xfrm>
            <a:off x="6639125" y="1597863"/>
            <a:ext cx="1512376" cy="14180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21" title="cover.jpg"/>
          <p:cNvPicPr preferRelativeResize="0"/>
          <p:nvPr/>
        </p:nvPicPr>
        <p:blipFill rotWithShape="1">
          <a:blip r:embed="rId4">
            <a:alphaModFix/>
          </a:blip>
          <a:srcRect l="34379" t="19506" r="31507" b="25000"/>
          <a:stretch/>
        </p:blipFill>
        <p:spPr>
          <a:xfrm>
            <a:off x="7244501" y="2452475"/>
            <a:ext cx="1623874" cy="1485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D4E5F5"/>
            </a:gs>
            <a:gs pos="100000">
              <a:srgbClr val="70A4D5"/>
            </a:gs>
          </a:gsLst>
          <a:lin ang="5400012" scaled="0"/>
        </a:gradFill>
        <a:effectLst/>
      </p:bgPr>
    </p:bg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22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</a:rPr>
              <a:t>Arquitectura de Microservicios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44" name="Google Shape;344;p22"/>
          <p:cNvSpPr txBox="1">
            <a:spLocks noGrp="1"/>
          </p:cNvSpPr>
          <p:nvPr>
            <p:ph type="body" idx="1"/>
          </p:nvPr>
        </p:nvSpPr>
        <p:spPr>
          <a:xfrm>
            <a:off x="828300" y="1828225"/>
            <a:ext cx="42729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467" algn="l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5"/>
              <a:buChar char="●"/>
            </a:pPr>
            <a:r>
              <a:rPr lang="es" sz="1305">
                <a:solidFill>
                  <a:srgbClr val="FFFFFF"/>
                </a:solidFill>
              </a:rPr>
              <a:t>Enfoque basado en servicios pequeños, autónomos y desacoplados.</a:t>
            </a:r>
            <a:endParaRPr sz="1305">
              <a:solidFill>
                <a:srgbClr val="FFFFFF"/>
              </a:solidFill>
            </a:endParaRPr>
          </a:p>
          <a:p>
            <a:pPr marL="457200" lvl="0" indent="-311467" algn="l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5"/>
              <a:buChar char="●"/>
            </a:pPr>
            <a:r>
              <a:rPr lang="es" sz="1305">
                <a:solidFill>
                  <a:srgbClr val="FFFFFF"/>
                </a:solidFill>
              </a:rPr>
              <a:t>Cada servicio aborda una funcionalidad de negocio específica.</a:t>
            </a:r>
            <a:endParaRPr sz="1305">
              <a:solidFill>
                <a:srgbClr val="FFFFFF"/>
              </a:solidFill>
            </a:endParaRPr>
          </a:p>
          <a:p>
            <a:pPr marL="457200" lvl="0" indent="-311467" algn="l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5"/>
              <a:buChar char="●"/>
            </a:pPr>
            <a:r>
              <a:rPr lang="es" sz="1305">
                <a:solidFill>
                  <a:srgbClr val="FFFFFF"/>
                </a:solidFill>
              </a:rPr>
              <a:t>Facilita el despliegue y escalado independiente.</a:t>
            </a:r>
            <a:endParaRPr sz="1305">
              <a:solidFill>
                <a:srgbClr val="FFFFFF"/>
              </a:solidFill>
            </a:endParaRPr>
          </a:p>
          <a:p>
            <a:pPr marL="457200" lvl="0" indent="-311467" algn="l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5"/>
              <a:buChar char="●"/>
            </a:pPr>
            <a:r>
              <a:rPr lang="es" sz="1305">
                <a:solidFill>
                  <a:srgbClr val="FFFFFF"/>
                </a:solidFill>
              </a:rPr>
              <a:t>Ejemplo: separación de módulos de autores y libros.</a:t>
            </a:r>
            <a:endParaRPr sz="1305">
              <a:solidFill>
                <a:srgbClr val="FFFFFF"/>
              </a:solidFill>
            </a:endParaRPr>
          </a:p>
        </p:txBody>
      </p:sp>
      <p:pic>
        <p:nvPicPr>
          <p:cNvPr id="345" name="Google Shape;34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0850" y="1624224"/>
            <a:ext cx="4424400" cy="294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497</Words>
  <Application>Microsoft Office PowerPoint</Application>
  <PresentationFormat>Presentación en pantalla (16:9)</PresentationFormat>
  <Paragraphs>56</Paragraphs>
  <Slides>15</Slides>
  <Notes>15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15</vt:i4>
      </vt:variant>
    </vt:vector>
  </HeadingPairs>
  <TitlesOfParts>
    <vt:vector size="20" baseType="lpstr">
      <vt:lpstr>Calibri</vt:lpstr>
      <vt:lpstr>Arial</vt:lpstr>
      <vt:lpstr>Maven Pro</vt:lpstr>
      <vt:lpstr>Nunito</vt:lpstr>
      <vt:lpstr>Momentum</vt:lpstr>
      <vt:lpstr>Programación Avanzada II - Sistema de Gestión de Librería</vt:lpstr>
      <vt:lpstr>Introducción</vt:lpstr>
      <vt:lpstr>Objetivos del Trabajo 🎯</vt:lpstr>
      <vt:lpstr>Contexto del Desarrollo 🔎</vt:lpstr>
      <vt:lpstr>Conceptos Fundamentales</vt:lpstr>
      <vt:lpstr>Métodos HTTP y Diseño de URLs</vt:lpstr>
      <vt:lpstr>.NET Core como Plataforma</vt:lpstr>
      <vt:lpstr>Swagger y OpenAPI</vt:lpstr>
      <vt:lpstr>Arquitectura de Microservicios</vt:lpstr>
      <vt:lpstr>Ventajas y Desafíos de los Microservicios</vt:lpstr>
      <vt:lpstr>Arquitectura del Proyecto</vt:lpstr>
      <vt:lpstr>Flujo de Datos</vt:lpstr>
      <vt:lpstr>Implementación Técnica</vt:lpstr>
      <vt:lpstr>Presentación de PowerPoint</vt:lpstr>
      <vt:lpstr>Conclusiones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ALONSO LEANDRO MATIAS</cp:lastModifiedBy>
  <cp:revision>1</cp:revision>
  <dcterms:modified xsi:type="dcterms:W3CDTF">2025-11-14T21:16:12Z</dcterms:modified>
</cp:coreProperties>
</file>